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Inter" charset="1" panose="020B0502030000000004"/>
      <p:regular r:id="rId11"/>
    </p:embeddedFont>
    <p:embeddedFont>
      <p:font typeface="Inter Bold" charset="1" panose="020B0802030000000004"/>
      <p:regular r:id="rId12"/>
    </p:embeddedFont>
    <p:embeddedFont>
      <p:font typeface="Inter Italics" charset="1" panose="020B0502030000000004"/>
      <p:regular r:id="rId13"/>
    </p:embeddedFont>
    <p:embeddedFont>
      <p:font typeface="Inter Bold Italics" charset="1" panose="020B0802030000000004"/>
      <p:regular r:id="rId14"/>
    </p:embeddedFont>
    <p:embeddedFont>
      <p:font typeface="Inter Thin" charset="1" panose="020B0A02050000000004"/>
      <p:regular r:id="rId15"/>
    </p:embeddedFont>
    <p:embeddedFont>
      <p:font typeface="Inter Thin Italics" charset="1" panose="020B0A02050000000004"/>
      <p:regular r:id="rId16"/>
    </p:embeddedFont>
    <p:embeddedFont>
      <p:font typeface="Inter Extra-Light" charset="1" panose="02000503000000020004"/>
      <p:regular r:id="rId17"/>
    </p:embeddedFont>
    <p:embeddedFont>
      <p:font typeface="Inter Light" charset="1" panose="02000503000000020004"/>
      <p:regular r:id="rId18"/>
    </p:embeddedFont>
    <p:embeddedFont>
      <p:font typeface="Inter Medium" charset="1" panose="02000503000000020004"/>
      <p:regular r:id="rId19"/>
    </p:embeddedFont>
    <p:embeddedFont>
      <p:font typeface="Inter Semi-Bold" charset="1" panose="02000503000000020004"/>
      <p:regular r:id="rId20"/>
    </p:embeddedFont>
    <p:embeddedFont>
      <p:font typeface="Inter Ultra-Bold" charset="1" panose="02000503000000020004"/>
      <p:regular r:id="rId21"/>
    </p:embeddedFont>
    <p:embeddedFont>
      <p:font typeface="Inter Heavy" charset="1" panose="0200050300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0000"/>
            </a:blip>
            <a:stretch>
              <a:fillRect l="0" t="-23434" r="0" b="-9899"/>
            </a:stretch>
          </a:blipFill>
        </p:spPr>
      </p:sp>
      <p:sp>
        <p:nvSpPr>
          <p:cNvPr name="TextBox 3" id="3"/>
          <p:cNvSpPr txBox="true"/>
          <p:nvPr/>
        </p:nvSpPr>
        <p:spPr>
          <a:xfrm rot="0">
            <a:off x="0" y="7759417"/>
            <a:ext cx="5805957" cy="2527583"/>
          </a:xfrm>
          <a:prstGeom prst="rect">
            <a:avLst/>
          </a:prstGeom>
        </p:spPr>
        <p:txBody>
          <a:bodyPr anchor="t" rtlCol="false" tIns="0" lIns="0" bIns="0" rIns="0">
            <a:spAutoFit/>
          </a:bodyPr>
          <a:lstStyle/>
          <a:p>
            <a:pPr>
              <a:lnSpc>
                <a:spcPts val="3371"/>
              </a:lnSpc>
            </a:pPr>
            <a:r>
              <a:rPr lang="en-US" sz="2408">
                <a:solidFill>
                  <a:srgbClr val="000000"/>
                </a:solidFill>
                <a:latin typeface="Inter Bold"/>
              </a:rPr>
              <a:t>GROUP 1</a:t>
            </a:r>
          </a:p>
          <a:p>
            <a:pPr>
              <a:lnSpc>
                <a:spcPts val="3371"/>
              </a:lnSpc>
            </a:pPr>
            <a:r>
              <a:rPr lang="en-US" sz="2408">
                <a:solidFill>
                  <a:srgbClr val="000000"/>
                </a:solidFill>
                <a:latin typeface="Inter Bold"/>
              </a:rPr>
              <a:t>Shivani Ravindra Kedar</a:t>
            </a:r>
          </a:p>
          <a:p>
            <a:pPr>
              <a:lnSpc>
                <a:spcPts val="3371"/>
              </a:lnSpc>
            </a:pPr>
            <a:r>
              <a:rPr lang="en-US" sz="2408">
                <a:solidFill>
                  <a:srgbClr val="000000"/>
                </a:solidFill>
                <a:latin typeface="Inter Bold"/>
              </a:rPr>
              <a:t>Sai Bhavanesh Darisi</a:t>
            </a:r>
          </a:p>
          <a:p>
            <a:pPr>
              <a:lnSpc>
                <a:spcPts val="3371"/>
              </a:lnSpc>
            </a:pPr>
            <a:r>
              <a:rPr lang="en-US" sz="2408">
                <a:solidFill>
                  <a:srgbClr val="000000"/>
                </a:solidFill>
                <a:latin typeface="Inter Bold"/>
              </a:rPr>
              <a:t>Jilson Correia</a:t>
            </a:r>
          </a:p>
          <a:p>
            <a:pPr>
              <a:lnSpc>
                <a:spcPts val="3371"/>
              </a:lnSpc>
            </a:pPr>
            <a:r>
              <a:rPr lang="en-US" sz="2408">
                <a:solidFill>
                  <a:srgbClr val="000000"/>
                </a:solidFill>
                <a:latin typeface="Inter Bold"/>
              </a:rPr>
              <a:t>Chenghao Shi</a:t>
            </a:r>
          </a:p>
          <a:p>
            <a:pPr>
              <a:lnSpc>
                <a:spcPts val="3371"/>
              </a:lnSpc>
            </a:pPr>
            <a:r>
              <a:rPr lang="en-US" sz="2408">
                <a:solidFill>
                  <a:srgbClr val="000000"/>
                </a:solidFill>
                <a:latin typeface="Inter Bold"/>
              </a:rPr>
              <a:t>Anshika Khandelwal</a:t>
            </a:r>
          </a:p>
        </p:txBody>
      </p:sp>
      <p:sp>
        <p:nvSpPr>
          <p:cNvPr name="TextBox 4" id="4"/>
          <p:cNvSpPr txBox="true"/>
          <p:nvPr/>
        </p:nvSpPr>
        <p:spPr>
          <a:xfrm rot="0">
            <a:off x="3617201" y="7807042"/>
            <a:ext cx="14942358" cy="2152650"/>
          </a:xfrm>
          <a:prstGeom prst="rect">
            <a:avLst/>
          </a:prstGeom>
        </p:spPr>
        <p:txBody>
          <a:bodyPr anchor="t" rtlCol="false" tIns="0" lIns="0" bIns="0" rIns="0">
            <a:spAutoFit/>
          </a:bodyPr>
          <a:lstStyle/>
          <a:p>
            <a:pPr algn="ctr">
              <a:lnSpc>
                <a:spcPts val="8542"/>
              </a:lnSpc>
            </a:pPr>
            <a:r>
              <a:rPr lang="en-US" sz="7118">
                <a:solidFill>
                  <a:srgbClr val="000000"/>
                </a:solidFill>
                <a:latin typeface="Hammersmith One"/>
              </a:rPr>
              <a:t>INTEGRATED INVESTMENT MANAGEMENT DATABASE SYSTEM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4291" y="366131"/>
            <a:ext cx="16230600" cy="2093687"/>
            <a:chOff x="0" y="0"/>
            <a:chExt cx="21640800" cy="2791583"/>
          </a:xfrm>
        </p:grpSpPr>
        <p:sp>
          <p:nvSpPr>
            <p:cNvPr name="TextBox 3" id="3"/>
            <p:cNvSpPr txBox="true"/>
            <p:nvPr/>
          </p:nvSpPr>
          <p:spPr>
            <a:xfrm rot="0">
              <a:off x="0" y="0"/>
              <a:ext cx="21640800" cy="18288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94850"/>
                  </a:solidFill>
                  <a:latin typeface="Hammersmith One"/>
                </a:rPr>
                <a:t>               Overview</a:t>
              </a:r>
            </a:p>
          </p:txBody>
        </p:sp>
        <p:sp>
          <p:nvSpPr>
            <p:cNvPr name="TextBox 4" id="4"/>
            <p:cNvSpPr txBox="true"/>
            <p:nvPr/>
          </p:nvSpPr>
          <p:spPr>
            <a:xfrm rot="0">
              <a:off x="0" y="2050749"/>
              <a:ext cx="21640800" cy="740833"/>
            </a:xfrm>
            <a:prstGeom prst="rect">
              <a:avLst/>
            </a:prstGeom>
          </p:spPr>
          <p:txBody>
            <a:bodyPr anchor="t" rtlCol="false" tIns="0" lIns="0" bIns="0" rIns="0">
              <a:spAutoFit/>
            </a:bodyPr>
            <a:lstStyle/>
            <a:p>
              <a:pPr algn="l" marL="0" indent="0" lvl="0">
                <a:lnSpc>
                  <a:spcPts val="4550"/>
                </a:lnSpc>
                <a:spcBef>
                  <a:spcPct val="0"/>
                </a:spcBef>
              </a:pPr>
            </a:p>
          </p:txBody>
        </p:sp>
      </p:grpSp>
      <p:sp>
        <p:nvSpPr>
          <p:cNvPr name="TextBox 5" id="5"/>
          <p:cNvSpPr txBox="true"/>
          <p:nvPr/>
        </p:nvSpPr>
        <p:spPr>
          <a:xfrm rot="0">
            <a:off x="2561212" y="2148637"/>
            <a:ext cx="12556759" cy="5029200"/>
          </a:xfrm>
          <a:prstGeom prst="rect">
            <a:avLst/>
          </a:prstGeom>
        </p:spPr>
        <p:txBody>
          <a:bodyPr anchor="t" rtlCol="false" tIns="0" lIns="0" bIns="0" rIns="0">
            <a:spAutoFit/>
          </a:bodyPr>
          <a:lstStyle/>
          <a:p>
            <a:pPr algn="ctr">
              <a:lnSpc>
                <a:spcPts val="3641"/>
              </a:lnSpc>
            </a:pPr>
            <a:r>
              <a:rPr lang="en-US" sz="3034">
                <a:solidFill>
                  <a:srgbClr val="000000"/>
                </a:solidFill>
                <a:latin typeface="Inter"/>
              </a:rPr>
              <a:t>Our platform's mission is to revolutionize the stock trading experience by providing investors with a comprehensive solution for comparing platform policies, managing investment portfolios, and accessing specialist consultant services. Users can easily compare the policies of different stock trading platforms, store and manage their basic information, track their investment portfolios, securely store transaction records, and access personalized guidance from specialist consultants. We aim to empower investors with the tools and resources they need to make informed investment decisions and achieve their financial goals efficiently.</a:t>
            </a:r>
          </a:p>
          <a:p>
            <a:pPr algn="ctr">
              <a:lnSpc>
                <a:spcPts val="3641"/>
              </a:lnSpc>
              <a:spcBef>
                <a:spcPct val="0"/>
              </a:spcBef>
            </a:pPr>
          </a:p>
        </p:txBody>
      </p:sp>
      <p:sp>
        <p:nvSpPr>
          <p:cNvPr name="Freeform 6" id="6"/>
          <p:cNvSpPr/>
          <p:nvPr/>
        </p:nvSpPr>
        <p:spPr>
          <a:xfrm flipH="false" flipV="false" rot="0">
            <a:off x="13816804" y="6560835"/>
            <a:ext cx="3828704" cy="3097770"/>
          </a:xfrm>
          <a:custGeom>
            <a:avLst/>
            <a:gdLst/>
            <a:ahLst/>
            <a:cxnLst/>
            <a:rect r="r" b="b" t="t" l="l"/>
            <a:pathLst>
              <a:path h="3097770" w="3828704">
                <a:moveTo>
                  <a:pt x="0" y="0"/>
                </a:moveTo>
                <a:lnTo>
                  <a:pt x="3828704" y="0"/>
                </a:lnTo>
                <a:lnTo>
                  <a:pt x="3828704" y="3097770"/>
                </a:lnTo>
                <a:lnTo>
                  <a:pt x="0" y="3097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0" y="0"/>
            <a:ext cx="5989067" cy="10287000"/>
          </a:xfrm>
          <a:prstGeom prst="rect">
            <a:avLst/>
          </a:prstGeom>
          <a:gradFill rotWithShape="true">
            <a:gsLst>
              <a:gs pos="0">
                <a:srgbClr val="0097B2">
                  <a:alpha val="100000"/>
                </a:srgbClr>
              </a:gs>
              <a:gs pos="100000">
                <a:srgbClr val="7ED957">
                  <a:alpha val="100000"/>
                </a:srgbClr>
              </a:gs>
            </a:gsLst>
            <a:lin ang="0"/>
          </a:gradFill>
        </p:spPr>
      </p:sp>
      <p:sp>
        <p:nvSpPr>
          <p:cNvPr name="Freeform 3" id="3"/>
          <p:cNvSpPr/>
          <p:nvPr/>
        </p:nvSpPr>
        <p:spPr>
          <a:xfrm flipH="false" flipV="false" rot="0">
            <a:off x="653491" y="7520983"/>
            <a:ext cx="3927654" cy="2392298"/>
          </a:xfrm>
          <a:custGeom>
            <a:avLst/>
            <a:gdLst/>
            <a:ahLst/>
            <a:cxnLst/>
            <a:rect r="r" b="b" t="t" l="l"/>
            <a:pathLst>
              <a:path h="2392298" w="3927654">
                <a:moveTo>
                  <a:pt x="0" y="0"/>
                </a:moveTo>
                <a:lnTo>
                  <a:pt x="3927655" y="0"/>
                </a:lnTo>
                <a:lnTo>
                  <a:pt x="3927655" y="2392299"/>
                </a:lnTo>
                <a:lnTo>
                  <a:pt x="0" y="2392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01005" y="1569867"/>
            <a:ext cx="9577869" cy="7147265"/>
          </a:xfrm>
          <a:custGeom>
            <a:avLst/>
            <a:gdLst/>
            <a:ahLst/>
            <a:cxnLst/>
            <a:rect r="r" b="b" t="t" l="l"/>
            <a:pathLst>
              <a:path h="7147265" w="9577869">
                <a:moveTo>
                  <a:pt x="0" y="0"/>
                </a:moveTo>
                <a:lnTo>
                  <a:pt x="9577869" y="0"/>
                </a:lnTo>
                <a:lnTo>
                  <a:pt x="9577869" y="7147266"/>
                </a:lnTo>
                <a:lnTo>
                  <a:pt x="0" y="7147266"/>
                </a:lnTo>
                <a:lnTo>
                  <a:pt x="0" y="0"/>
                </a:lnTo>
                <a:close/>
              </a:path>
            </a:pathLst>
          </a:custGeom>
          <a:blipFill>
            <a:blip r:embed="rId4"/>
            <a:stretch>
              <a:fillRect l="0" t="-1253" r="0" b="-600"/>
            </a:stretch>
          </a:blipFill>
        </p:spPr>
      </p:sp>
      <p:sp>
        <p:nvSpPr>
          <p:cNvPr name="TextBox 5" id="5"/>
          <p:cNvSpPr txBox="true"/>
          <p:nvPr/>
        </p:nvSpPr>
        <p:spPr>
          <a:xfrm rot="0">
            <a:off x="191285" y="3662931"/>
            <a:ext cx="5797781" cy="1143000"/>
          </a:xfrm>
          <a:prstGeom prst="rect">
            <a:avLst/>
          </a:prstGeom>
        </p:spPr>
        <p:txBody>
          <a:bodyPr anchor="t" rtlCol="false" tIns="0" lIns="0" bIns="0" rIns="0">
            <a:spAutoFit/>
          </a:bodyPr>
          <a:lstStyle/>
          <a:p>
            <a:pPr>
              <a:lnSpc>
                <a:spcPts val="9045"/>
              </a:lnSpc>
            </a:pPr>
            <a:r>
              <a:rPr lang="en-US" sz="7538">
                <a:solidFill>
                  <a:srgbClr val="000000"/>
                </a:solidFill>
                <a:latin typeface="Hammersmith One"/>
              </a:rPr>
              <a:t>E-R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852203" y="2721835"/>
            <a:ext cx="6873746" cy="7154307"/>
          </a:xfrm>
          <a:custGeom>
            <a:avLst/>
            <a:gdLst/>
            <a:ahLst/>
            <a:cxnLst/>
            <a:rect r="r" b="b" t="t" l="l"/>
            <a:pathLst>
              <a:path h="7154307" w="6873746">
                <a:moveTo>
                  <a:pt x="0" y="0"/>
                </a:moveTo>
                <a:lnTo>
                  <a:pt x="6873745" y="0"/>
                </a:lnTo>
                <a:lnTo>
                  <a:pt x="6873745" y="7154307"/>
                </a:lnTo>
                <a:lnTo>
                  <a:pt x="0" y="7154307"/>
                </a:lnTo>
                <a:lnTo>
                  <a:pt x="0" y="0"/>
                </a:lnTo>
                <a:close/>
              </a:path>
            </a:pathLst>
          </a:custGeom>
          <a:blipFill>
            <a:blip r:embed="rId2"/>
            <a:stretch>
              <a:fillRect l="0" t="0" r="0" b="0"/>
            </a:stretch>
          </a:blipFill>
        </p:spPr>
      </p:sp>
      <p:sp>
        <p:nvSpPr>
          <p:cNvPr name="Freeform 3" id="3"/>
          <p:cNvSpPr/>
          <p:nvPr/>
        </p:nvSpPr>
        <p:spPr>
          <a:xfrm flipH="false" flipV="false" rot="0">
            <a:off x="9735755" y="2721835"/>
            <a:ext cx="6931791" cy="7087470"/>
          </a:xfrm>
          <a:custGeom>
            <a:avLst/>
            <a:gdLst/>
            <a:ahLst/>
            <a:cxnLst/>
            <a:rect r="r" b="b" t="t" l="l"/>
            <a:pathLst>
              <a:path h="7087470" w="6931791">
                <a:moveTo>
                  <a:pt x="0" y="0"/>
                </a:moveTo>
                <a:lnTo>
                  <a:pt x="6931790" y="0"/>
                </a:lnTo>
                <a:lnTo>
                  <a:pt x="6931790" y="7087470"/>
                </a:lnTo>
                <a:lnTo>
                  <a:pt x="0" y="7087470"/>
                </a:lnTo>
                <a:lnTo>
                  <a:pt x="0" y="0"/>
                </a:lnTo>
                <a:close/>
              </a:path>
            </a:pathLst>
          </a:custGeom>
          <a:blipFill>
            <a:blip r:embed="rId3"/>
            <a:stretch>
              <a:fillRect l="-433" t="0" r="-433" b="0"/>
            </a:stretch>
          </a:blipFill>
        </p:spPr>
      </p:sp>
      <p:sp>
        <p:nvSpPr>
          <p:cNvPr name="TextBox 4" id="4"/>
          <p:cNvSpPr txBox="true"/>
          <p:nvPr/>
        </p:nvSpPr>
        <p:spPr>
          <a:xfrm rot="0">
            <a:off x="5086350" y="353052"/>
            <a:ext cx="8115300" cy="971550"/>
          </a:xfrm>
          <a:prstGeom prst="rect">
            <a:avLst/>
          </a:prstGeom>
        </p:spPr>
        <p:txBody>
          <a:bodyPr anchor="t" rtlCol="false" tIns="0" lIns="0" bIns="0" rIns="0">
            <a:spAutoFit/>
          </a:bodyPr>
          <a:lstStyle/>
          <a:p>
            <a:pPr>
              <a:lnSpc>
                <a:spcPts val="7650"/>
              </a:lnSpc>
            </a:pPr>
            <a:r>
              <a:rPr lang="en-US" sz="6375">
                <a:solidFill>
                  <a:srgbClr val="094850"/>
                </a:solidFill>
                <a:latin typeface="Hammersmith One"/>
              </a:rPr>
              <a:t>DATABASE OBJECTS</a:t>
            </a:r>
          </a:p>
        </p:txBody>
      </p:sp>
      <p:sp>
        <p:nvSpPr>
          <p:cNvPr name="TextBox 5" id="5"/>
          <p:cNvSpPr txBox="true"/>
          <p:nvPr/>
        </p:nvSpPr>
        <p:spPr>
          <a:xfrm rot="0">
            <a:off x="2548417" y="1800852"/>
            <a:ext cx="2578075" cy="447675"/>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Inter Bold"/>
              </a:rPr>
              <a:t>DDL &amp; INSERT</a:t>
            </a:r>
          </a:p>
        </p:txBody>
      </p:sp>
      <p:sp>
        <p:nvSpPr>
          <p:cNvPr name="TextBox 6" id="6"/>
          <p:cNvSpPr txBox="true"/>
          <p:nvPr/>
        </p:nvSpPr>
        <p:spPr>
          <a:xfrm rot="0">
            <a:off x="11578878" y="2024690"/>
            <a:ext cx="4252987" cy="447675"/>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Inter Bold"/>
              </a:rPr>
              <a:t>STORED PROCEDURES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526229" y="2214080"/>
            <a:ext cx="7203656" cy="7213703"/>
          </a:xfrm>
          <a:custGeom>
            <a:avLst/>
            <a:gdLst/>
            <a:ahLst/>
            <a:cxnLst/>
            <a:rect r="r" b="b" t="t" l="l"/>
            <a:pathLst>
              <a:path h="7213703" w="7203656">
                <a:moveTo>
                  <a:pt x="0" y="0"/>
                </a:moveTo>
                <a:lnTo>
                  <a:pt x="7203656" y="0"/>
                </a:lnTo>
                <a:lnTo>
                  <a:pt x="7203656" y="7213703"/>
                </a:lnTo>
                <a:lnTo>
                  <a:pt x="0" y="7213703"/>
                </a:lnTo>
                <a:lnTo>
                  <a:pt x="0" y="0"/>
                </a:lnTo>
                <a:close/>
              </a:path>
            </a:pathLst>
          </a:custGeom>
          <a:blipFill>
            <a:blip r:embed="rId2"/>
            <a:stretch>
              <a:fillRect l="0" t="0" r="0" b="0"/>
            </a:stretch>
          </a:blipFill>
        </p:spPr>
      </p:sp>
      <p:sp>
        <p:nvSpPr>
          <p:cNvPr name="Freeform 3" id="3"/>
          <p:cNvSpPr/>
          <p:nvPr/>
        </p:nvSpPr>
        <p:spPr>
          <a:xfrm flipH="false" flipV="false" rot="0">
            <a:off x="11032849" y="2214080"/>
            <a:ext cx="5319442" cy="7271275"/>
          </a:xfrm>
          <a:custGeom>
            <a:avLst/>
            <a:gdLst/>
            <a:ahLst/>
            <a:cxnLst/>
            <a:rect r="r" b="b" t="t" l="l"/>
            <a:pathLst>
              <a:path h="7271275" w="5319442">
                <a:moveTo>
                  <a:pt x="0" y="0"/>
                </a:moveTo>
                <a:lnTo>
                  <a:pt x="5319442" y="0"/>
                </a:lnTo>
                <a:lnTo>
                  <a:pt x="5319442" y="7271275"/>
                </a:lnTo>
                <a:lnTo>
                  <a:pt x="0" y="7271275"/>
                </a:lnTo>
                <a:lnTo>
                  <a:pt x="0" y="0"/>
                </a:lnTo>
                <a:close/>
              </a:path>
            </a:pathLst>
          </a:custGeom>
          <a:blipFill>
            <a:blip r:embed="rId3"/>
            <a:stretch>
              <a:fillRect l="0" t="0" r="-3820" b="0"/>
            </a:stretch>
          </a:blipFill>
        </p:spPr>
      </p:sp>
      <p:sp>
        <p:nvSpPr>
          <p:cNvPr name="TextBox 4" id="4"/>
          <p:cNvSpPr txBox="true"/>
          <p:nvPr/>
        </p:nvSpPr>
        <p:spPr>
          <a:xfrm rot="0">
            <a:off x="2226241" y="1502575"/>
            <a:ext cx="5074072" cy="447675"/>
          </a:xfrm>
          <a:prstGeom prst="rect">
            <a:avLst/>
          </a:prstGeom>
        </p:spPr>
        <p:txBody>
          <a:bodyPr anchor="t" rtlCol="false" tIns="0" lIns="0" bIns="0" rIns="0">
            <a:spAutoFit/>
          </a:bodyPr>
          <a:lstStyle/>
          <a:p>
            <a:pPr algn="ctr">
              <a:lnSpc>
                <a:spcPts val="3599"/>
              </a:lnSpc>
              <a:spcBef>
                <a:spcPct val="0"/>
              </a:spcBef>
            </a:pPr>
            <a:r>
              <a:rPr lang="en-US" sz="2999">
                <a:solidFill>
                  <a:srgbClr val="094850"/>
                </a:solidFill>
                <a:latin typeface="Inter Bold"/>
              </a:rPr>
              <a:t>USER DEFINED FUNCTIONS</a:t>
            </a:r>
          </a:p>
        </p:txBody>
      </p:sp>
      <p:sp>
        <p:nvSpPr>
          <p:cNvPr name="TextBox 5" id="5"/>
          <p:cNvSpPr txBox="true"/>
          <p:nvPr/>
        </p:nvSpPr>
        <p:spPr>
          <a:xfrm rot="0">
            <a:off x="11032849" y="1502575"/>
            <a:ext cx="5074072" cy="447675"/>
          </a:xfrm>
          <a:prstGeom prst="rect">
            <a:avLst/>
          </a:prstGeom>
        </p:spPr>
        <p:txBody>
          <a:bodyPr anchor="t" rtlCol="false" tIns="0" lIns="0" bIns="0" rIns="0">
            <a:spAutoFit/>
          </a:bodyPr>
          <a:lstStyle/>
          <a:p>
            <a:pPr algn="ctr">
              <a:lnSpc>
                <a:spcPts val="3599"/>
              </a:lnSpc>
              <a:spcBef>
                <a:spcPct val="0"/>
              </a:spcBef>
            </a:pPr>
            <a:r>
              <a:rPr lang="en-US" sz="2999">
                <a:solidFill>
                  <a:srgbClr val="094850"/>
                </a:solidFill>
                <a:latin typeface="Inter Bold"/>
              </a:rPr>
              <a:t>VIEWS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601652" y="2044597"/>
            <a:ext cx="7736144" cy="7213703"/>
          </a:xfrm>
          <a:custGeom>
            <a:avLst/>
            <a:gdLst/>
            <a:ahLst/>
            <a:cxnLst/>
            <a:rect r="r" b="b" t="t" l="l"/>
            <a:pathLst>
              <a:path h="7213703" w="7736144">
                <a:moveTo>
                  <a:pt x="0" y="0"/>
                </a:moveTo>
                <a:lnTo>
                  <a:pt x="7736144" y="0"/>
                </a:lnTo>
                <a:lnTo>
                  <a:pt x="7736144" y="7213703"/>
                </a:lnTo>
                <a:lnTo>
                  <a:pt x="0" y="7213703"/>
                </a:lnTo>
                <a:lnTo>
                  <a:pt x="0" y="0"/>
                </a:lnTo>
                <a:close/>
              </a:path>
            </a:pathLst>
          </a:custGeom>
          <a:blipFill>
            <a:blip r:embed="rId2"/>
            <a:stretch>
              <a:fillRect l="0" t="0" r="0" b="0"/>
            </a:stretch>
          </a:blipFill>
        </p:spPr>
      </p:sp>
      <p:sp>
        <p:nvSpPr>
          <p:cNvPr name="Freeform 3" id="3"/>
          <p:cNvSpPr/>
          <p:nvPr/>
        </p:nvSpPr>
        <p:spPr>
          <a:xfrm flipH="false" flipV="false" rot="0">
            <a:off x="9399429" y="2044597"/>
            <a:ext cx="8431235" cy="7150145"/>
          </a:xfrm>
          <a:custGeom>
            <a:avLst/>
            <a:gdLst/>
            <a:ahLst/>
            <a:cxnLst/>
            <a:rect r="r" b="b" t="t" l="l"/>
            <a:pathLst>
              <a:path h="7150145" w="8431235">
                <a:moveTo>
                  <a:pt x="0" y="0"/>
                </a:moveTo>
                <a:lnTo>
                  <a:pt x="8431235" y="0"/>
                </a:lnTo>
                <a:lnTo>
                  <a:pt x="8431235" y="7150145"/>
                </a:lnTo>
                <a:lnTo>
                  <a:pt x="0" y="7150145"/>
                </a:lnTo>
                <a:lnTo>
                  <a:pt x="0" y="0"/>
                </a:lnTo>
                <a:close/>
              </a:path>
            </a:pathLst>
          </a:custGeom>
          <a:blipFill>
            <a:blip r:embed="rId3"/>
            <a:stretch>
              <a:fillRect l="0" t="0" r="0" b="0"/>
            </a:stretch>
          </a:blipFill>
        </p:spPr>
      </p:sp>
      <p:sp>
        <p:nvSpPr>
          <p:cNvPr name="TextBox 4" id="4"/>
          <p:cNvSpPr txBox="true"/>
          <p:nvPr/>
        </p:nvSpPr>
        <p:spPr>
          <a:xfrm rot="0">
            <a:off x="2126182" y="1028700"/>
            <a:ext cx="4009653" cy="447675"/>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Inter Bold"/>
              </a:rPr>
              <a:t>TRIGGERS &amp; INDEXES</a:t>
            </a:r>
          </a:p>
        </p:txBody>
      </p:sp>
      <p:sp>
        <p:nvSpPr>
          <p:cNvPr name="TextBox 5" id="5"/>
          <p:cNvSpPr txBox="true"/>
          <p:nvPr/>
        </p:nvSpPr>
        <p:spPr>
          <a:xfrm rot="0">
            <a:off x="9746975" y="1028700"/>
            <a:ext cx="7736144" cy="447675"/>
          </a:xfrm>
          <a:prstGeom prst="rect">
            <a:avLst/>
          </a:prstGeom>
        </p:spPr>
        <p:txBody>
          <a:bodyPr anchor="t" rtlCol="false" tIns="0" lIns="0" bIns="0" rIns="0">
            <a:spAutoFit/>
          </a:bodyPr>
          <a:lstStyle/>
          <a:p>
            <a:pPr algn="ctr">
              <a:lnSpc>
                <a:spcPts val="3599"/>
              </a:lnSpc>
              <a:spcBef>
                <a:spcPct val="0"/>
              </a:spcBef>
            </a:pPr>
            <a:r>
              <a:rPr lang="en-US" sz="2999">
                <a:solidFill>
                  <a:srgbClr val="000000"/>
                </a:solidFill>
                <a:latin typeface="Inter Bold"/>
              </a:rPr>
              <a:t>DATA ENCRYPTION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348163" y="628664"/>
            <a:ext cx="9911137" cy="9029671"/>
          </a:xfrm>
          <a:custGeom>
            <a:avLst/>
            <a:gdLst/>
            <a:ahLst/>
            <a:cxnLst/>
            <a:rect r="r" b="b" t="t" l="l"/>
            <a:pathLst>
              <a:path h="9029671" w="9911137">
                <a:moveTo>
                  <a:pt x="0" y="0"/>
                </a:moveTo>
                <a:lnTo>
                  <a:pt x="9911137" y="0"/>
                </a:lnTo>
                <a:lnTo>
                  <a:pt x="9911137" y="9029672"/>
                </a:lnTo>
                <a:lnTo>
                  <a:pt x="0" y="9029672"/>
                </a:lnTo>
                <a:lnTo>
                  <a:pt x="0" y="0"/>
                </a:lnTo>
                <a:close/>
              </a:path>
            </a:pathLst>
          </a:custGeom>
          <a:blipFill>
            <a:blip r:embed="rId2"/>
            <a:stretch>
              <a:fillRect l="-5819" t="0" r="-538" b="-1821"/>
            </a:stretch>
          </a:blipFill>
        </p:spPr>
      </p:sp>
      <p:sp>
        <p:nvSpPr>
          <p:cNvPr name="TextBox 3" id="3"/>
          <p:cNvSpPr txBox="true"/>
          <p:nvPr/>
        </p:nvSpPr>
        <p:spPr>
          <a:xfrm rot="0">
            <a:off x="417692" y="3200657"/>
            <a:ext cx="6575545" cy="2133600"/>
          </a:xfrm>
          <a:prstGeom prst="rect">
            <a:avLst/>
          </a:prstGeom>
        </p:spPr>
        <p:txBody>
          <a:bodyPr anchor="t" rtlCol="false" tIns="0" lIns="0" bIns="0" rIns="0">
            <a:spAutoFit/>
          </a:bodyPr>
          <a:lstStyle/>
          <a:p>
            <a:pPr algn="ctr">
              <a:lnSpc>
                <a:spcPts val="8400"/>
              </a:lnSpc>
            </a:pPr>
            <a:r>
              <a:rPr lang="en-US" sz="7000">
                <a:solidFill>
                  <a:srgbClr val="000000"/>
                </a:solidFill>
                <a:latin typeface="Hammersmith One"/>
              </a:rPr>
              <a:t>DATA VISUALISATION</a:t>
            </a:r>
          </a:p>
        </p:txBody>
      </p:sp>
      <p:sp>
        <p:nvSpPr>
          <p:cNvPr name="Freeform 4" id="4"/>
          <p:cNvSpPr/>
          <p:nvPr/>
        </p:nvSpPr>
        <p:spPr>
          <a:xfrm flipH="false" flipV="false" rot="0">
            <a:off x="1028700" y="6528774"/>
            <a:ext cx="4933733" cy="2915388"/>
          </a:xfrm>
          <a:custGeom>
            <a:avLst/>
            <a:gdLst/>
            <a:ahLst/>
            <a:cxnLst/>
            <a:rect r="r" b="b" t="t" l="l"/>
            <a:pathLst>
              <a:path h="2915388" w="4933733">
                <a:moveTo>
                  <a:pt x="0" y="0"/>
                </a:moveTo>
                <a:lnTo>
                  <a:pt x="4933733" y="0"/>
                </a:lnTo>
                <a:lnTo>
                  <a:pt x="4933733" y="2915388"/>
                </a:lnTo>
                <a:lnTo>
                  <a:pt x="0" y="2915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565711"/>
            <a:ext cx="6613900" cy="7147013"/>
          </a:xfrm>
          <a:custGeom>
            <a:avLst/>
            <a:gdLst/>
            <a:ahLst/>
            <a:cxnLst/>
            <a:rect r="r" b="b" t="t" l="l"/>
            <a:pathLst>
              <a:path h="7147013" w="6613900">
                <a:moveTo>
                  <a:pt x="0" y="0"/>
                </a:moveTo>
                <a:lnTo>
                  <a:pt x="6613900" y="0"/>
                </a:lnTo>
                <a:lnTo>
                  <a:pt x="6613900" y="7147013"/>
                </a:lnTo>
                <a:lnTo>
                  <a:pt x="0" y="7147013"/>
                </a:lnTo>
                <a:lnTo>
                  <a:pt x="0" y="0"/>
                </a:lnTo>
                <a:close/>
              </a:path>
            </a:pathLst>
          </a:custGeom>
          <a:blipFill>
            <a:blip r:embed="rId2"/>
            <a:stretch>
              <a:fillRect l="0" t="0" r="-89303" b="0"/>
            </a:stretch>
          </a:blipFill>
        </p:spPr>
      </p:sp>
      <p:sp>
        <p:nvSpPr>
          <p:cNvPr name="Freeform 3" id="3"/>
          <p:cNvSpPr/>
          <p:nvPr/>
        </p:nvSpPr>
        <p:spPr>
          <a:xfrm flipH="false" flipV="false" rot="0">
            <a:off x="8433136" y="2565711"/>
            <a:ext cx="9401514" cy="7147013"/>
          </a:xfrm>
          <a:custGeom>
            <a:avLst/>
            <a:gdLst/>
            <a:ahLst/>
            <a:cxnLst/>
            <a:rect r="r" b="b" t="t" l="l"/>
            <a:pathLst>
              <a:path h="7147013" w="9401514">
                <a:moveTo>
                  <a:pt x="0" y="0"/>
                </a:moveTo>
                <a:lnTo>
                  <a:pt x="9401514" y="0"/>
                </a:lnTo>
                <a:lnTo>
                  <a:pt x="9401514" y="7147013"/>
                </a:lnTo>
                <a:lnTo>
                  <a:pt x="0" y="7147013"/>
                </a:lnTo>
                <a:lnTo>
                  <a:pt x="0" y="0"/>
                </a:lnTo>
                <a:close/>
              </a:path>
            </a:pathLst>
          </a:custGeom>
          <a:blipFill>
            <a:blip r:embed="rId3"/>
            <a:stretch>
              <a:fillRect l="0" t="0" r="-14387" b="0"/>
            </a:stretch>
          </a:blipFill>
        </p:spPr>
      </p:sp>
      <p:sp>
        <p:nvSpPr>
          <p:cNvPr name="TextBox 4" id="4"/>
          <p:cNvSpPr txBox="true"/>
          <p:nvPr/>
        </p:nvSpPr>
        <p:spPr>
          <a:xfrm rot="0">
            <a:off x="6299350" y="471487"/>
            <a:ext cx="3817995" cy="1104900"/>
          </a:xfrm>
          <a:prstGeom prst="rect">
            <a:avLst/>
          </a:prstGeom>
        </p:spPr>
        <p:txBody>
          <a:bodyPr anchor="t" rtlCol="false" tIns="0" lIns="0" bIns="0" rIns="0">
            <a:spAutoFit/>
          </a:bodyPr>
          <a:lstStyle/>
          <a:p>
            <a:pPr algn="ctr">
              <a:lnSpc>
                <a:spcPts val="8639"/>
              </a:lnSpc>
              <a:spcBef>
                <a:spcPct val="0"/>
              </a:spcBef>
            </a:pPr>
            <a:r>
              <a:rPr lang="en-US" sz="7199">
                <a:solidFill>
                  <a:srgbClr val="000000"/>
                </a:solidFill>
                <a:latin typeface="Inter Bold"/>
              </a:rPr>
              <a:t>GUI</a:t>
            </a: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820224" y="4160189"/>
            <a:ext cx="7416971" cy="1390650"/>
          </a:xfrm>
          <a:prstGeom prst="rect">
            <a:avLst/>
          </a:prstGeom>
        </p:spPr>
        <p:txBody>
          <a:bodyPr anchor="t" rtlCol="false" tIns="0" lIns="0" bIns="0" rIns="0">
            <a:spAutoFit/>
          </a:bodyPr>
          <a:lstStyle/>
          <a:p>
            <a:pPr>
              <a:lnSpc>
                <a:spcPts val="10919"/>
              </a:lnSpc>
            </a:pPr>
            <a:r>
              <a:rPr lang="en-US" sz="9099">
                <a:solidFill>
                  <a:srgbClr val="094850"/>
                </a:solidFill>
                <a:latin typeface="Hammersmith One"/>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DAGDRNat-kA</dc:identifier>
  <dcterms:modified xsi:type="dcterms:W3CDTF">2011-08-01T06:04:30Z</dcterms:modified>
  <cp:revision>1</cp:revision>
  <dc:title>Integrated</dc:title>
</cp:coreProperties>
</file>